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709" r:id="rId5"/>
  </p:sldMasterIdLst>
  <p:notesMasterIdLst>
    <p:notesMasterId r:id="rId25"/>
  </p:notesMasterIdLst>
  <p:sldIdLst>
    <p:sldId id="363" r:id="rId6"/>
    <p:sldId id="262" r:id="rId7"/>
    <p:sldId id="317" r:id="rId8"/>
    <p:sldId id="263" r:id="rId9"/>
    <p:sldId id="265" r:id="rId10"/>
    <p:sldId id="298" r:id="rId11"/>
    <p:sldId id="268" r:id="rId12"/>
    <p:sldId id="292" r:id="rId13"/>
    <p:sldId id="270" r:id="rId14"/>
    <p:sldId id="318" r:id="rId15"/>
    <p:sldId id="301" r:id="rId16"/>
    <p:sldId id="319" r:id="rId17"/>
    <p:sldId id="321" r:id="rId18"/>
    <p:sldId id="320" r:id="rId19"/>
    <p:sldId id="322" r:id="rId20"/>
    <p:sldId id="299" r:id="rId21"/>
    <p:sldId id="323" r:id="rId22"/>
    <p:sldId id="357" r:id="rId23"/>
    <p:sldId id="316" r:id="rId24"/>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Xyflmzxi8sgzhRDzmszwvQ==" hashData="W9PhkRyv4Fb1kQrxjM7wETxBl3edZ7M2As1XmFsjfPFMIRwxKcp/Gr5B+xwxAjoCCV8BicuU/gUkOK/zfzLFiw=="/>
  <p:extLst>
    <p:ext uri="{EFAFB233-063F-42B5-8137-9DF3F51BA10A}">
      <p15:sldGuideLst xmlns:p15="http://schemas.microsoft.com/office/powerpoint/2012/main">
        <p15:guide id="7" pos="5120">
          <p15:clr>
            <a:srgbClr val="A4A3A4"/>
          </p15:clr>
        </p15:guide>
        <p15:guide id="8" orient="horz" pos="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D3D8"/>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1" d="100"/>
          <a:sy n="51" d="100"/>
        </p:scale>
        <p:origin x="834" y="84"/>
      </p:cViewPr>
      <p:guideLst>
        <p:guide pos="5120"/>
        <p:guide orient="horz" pos="9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Trainer Notes:</a:t>
            </a:r>
          </a:p>
          <a:p>
            <a:pPr marL="0" lvl="0" indent="0" algn="l" rtl="0">
              <a:lnSpc>
                <a:spcPct val="100000"/>
              </a:lnSpc>
              <a:spcBef>
                <a:spcPts val="0"/>
              </a:spcBef>
              <a:spcAft>
                <a:spcPts val="0"/>
              </a:spcAft>
              <a:buSzPts val="1400"/>
              <a:buNone/>
            </a:pPr>
            <a:endParaRPr lang="en-IN" b="1" dirty="0"/>
          </a:p>
          <a:p>
            <a:pPr marL="0" lvl="0" indent="0" algn="l" rtl="0">
              <a:lnSpc>
                <a:spcPct val="100000"/>
              </a:lnSpc>
              <a:spcBef>
                <a:spcPts val="0"/>
              </a:spcBef>
              <a:spcAft>
                <a:spcPts val="0"/>
              </a:spcAft>
              <a:buSzPts val="1400"/>
              <a:buNone/>
            </a:pPr>
            <a:r>
              <a:rPr lang="en-IN" b="0" dirty="0"/>
              <a:t>This slide is self-explanatory, trainer notes not required.</a:t>
            </a:r>
          </a:p>
        </p:txBody>
      </p:sp>
      <p:sp>
        <p:nvSpPr>
          <p:cNvPr id="269" name="Google Shape;2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7" name="Google Shape;18;p22">
            <a:extLst>
              <a:ext uri="{FF2B5EF4-FFF2-40B4-BE49-F238E27FC236}">
                <a16:creationId xmlns:a16="http://schemas.microsoft.com/office/drawing/2014/main" id="{7B4145C4-EE9A-4056-4B60-0881CACD0193}"/>
              </a:ext>
            </a:extLst>
          </p:cNvPr>
          <p:cNvPicPr preferRelativeResize="0"/>
          <p:nvPr userDrawn="1"/>
        </p:nvPicPr>
        <p:blipFill>
          <a:blip r:embed="rId2"/>
          <a:srcRect/>
          <a:stretch/>
        </p:blipFill>
        <p:spPr>
          <a:xfrm>
            <a:off x="0" y="0"/>
            <a:ext cx="16255998" cy="9143999"/>
          </a:xfrm>
          <a:prstGeom prst="rect">
            <a:avLst/>
          </a:prstGeom>
          <a:noFill/>
          <a:ln>
            <a:noFill/>
          </a:ln>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dirty="0">
                <a:solidFill>
                  <a:schemeClr val="tx1">
                    <a:lumMod val="75000"/>
                    <a:lumOff val="25000"/>
                  </a:schemeClr>
                </a:solidFill>
                <a:latin typeface="Open Sans"/>
                <a:ea typeface="Open Sans"/>
                <a:cs typeface="Open Sans"/>
                <a:sym typeface="Open Sans"/>
              </a:rPr>
              <a:t>Knowledge Check</a:t>
            </a:r>
            <a:endParaRPr sz="1400" b="0" i="0" u="none" strike="noStrike" cap="none" dirty="0">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Before the Next Class</a:t>
            </a:r>
            <a:endParaRPr sz="2800" b="1" dirty="0">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A9990B93-150F-D7FA-8CDF-816718BCDA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530222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34813767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84640271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77785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299617436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7677473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953585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Learning Objectives</a:t>
            </a:r>
            <a:endParaRPr sz="1400" b="0" i="0" u="none" strike="noStrike" cap="none" dirty="0">
              <a:solidFill>
                <a:srgbClr val="000000"/>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By the end of this lesson, you will be able to:</a:t>
            </a:r>
            <a:endParaRPr dirty="0"/>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13" name="Group 12" hidden="1">
            <a:extLst>
              <a:ext uri="{FF2B5EF4-FFF2-40B4-BE49-F238E27FC236}">
                <a16:creationId xmlns:a16="http://schemas.microsoft.com/office/drawing/2014/main" id="{16B8C86D-690C-8679-0C89-F4D009576CAF}"/>
              </a:ext>
            </a:extLst>
          </p:cNvPr>
          <p:cNvGrpSpPr>
            <a:grpSpLocks/>
          </p:cNvGrpSpPr>
          <p:nvPr userDrawn="1"/>
        </p:nvGrpSpPr>
        <p:grpSpPr>
          <a:xfrm>
            <a:off x="1239953" y="642551"/>
            <a:ext cx="4011669" cy="4670397"/>
            <a:chOff x="1239953" y="642551"/>
            <a:chExt cx="4011669" cy="4670397"/>
          </a:xfrm>
        </p:grpSpPr>
        <p:sp>
          <p:nvSpPr>
            <p:cNvPr id="2" name="Rectangle 1">
              <a:extLst>
                <a:ext uri="{FF2B5EF4-FFF2-40B4-BE49-F238E27FC236}">
                  <a16:creationId xmlns:a16="http://schemas.microsoft.com/office/drawing/2014/main" id="{1DB747F5-5266-DDBF-8B8B-6AF78984F4A6}"/>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FFF687B-5B53-6973-9596-70BBBD72EE56}"/>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52DB3C-19AB-7AF5-B459-CAF2AF2C0973}"/>
                </a:ext>
              </a:extLst>
            </p:cNvPr>
            <p:cNvSpPr>
              <a:spLocks/>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4C3C8E8-C94E-EE19-7794-FFC583E56915}"/>
                </a:ext>
              </a:extLst>
            </p:cNvPr>
            <p:cNvSpPr>
              <a:spLocks/>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958B4A-72D3-24FF-4B57-C742B90B61FC}"/>
                </a:ext>
              </a:extLst>
            </p:cNvPr>
            <p:cNvSpPr>
              <a:spLocks/>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66421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095805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407415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71141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dirty="0">
                <a:solidFill>
                  <a:srgbClr val="404040"/>
                </a:solidFill>
                <a:latin typeface="Open Sans"/>
                <a:ea typeface="Open Sans"/>
                <a:cs typeface="Open Sans"/>
                <a:sym typeface="Open Sans"/>
              </a:rPr>
              <a:t>Knowledge Check</a:t>
            </a:r>
            <a:endParaRPr sz="1400" b="0" i="0" u="none" strike="noStrike" cap="none" dirty="0">
              <a:solidFill>
                <a:srgbClr val="404040"/>
              </a:solidFill>
              <a:latin typeface="Arial"/>
              <a:ea typeface="Arial"/>
              <a:cs typeface="Arial"/>
              <a:sym typeface="Arial"/>
            </a:endParaRPr>
          </a:p>
        </p:txBody>
      </p:sp>
    </p:spTree>
    <p:extLst>
      <p:ext uri="{BB962C8B-B14F-4D97-AF65-F5344CB8AC3E}">
        <p14:creationId xmlns:p14="http://schemas.microsoft.com/office/powerpoint/2010/main" val="39403278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769728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8B96215F-FF61-9AD3-5B66-650C7AFE975B}"/>
              </a:ext>
            </a:extLst>
          </p:cNvPr>
          <p:cNvSpPr>
            <a:spLocks noGrp="1"/>
          </p:cNvSpPr>
          <p:nvPr>
            <p:ph type="body" sz="quarter" idx="10"/>
          </p:nvPr>
        </p:nvSpPr>
        <p:spPr>
          <a:xfrm>
            <a:off x="2966241" y="586375"/>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a:p>
        </p:txBody>
      </p:sp>
      <p:sp>
        <p:nvSpPr>
          <p:cNvPr id="2" name="Q_No">
            <a:extLst>
              <a:ext uri="{FF2B5EF4-FFF2-40B4-BE49-F238E27FC236}">
                <a16:creationId xmlns:a16="http://schemas.microsoft.com/office/drawing/2014/main" id="{478376F7-6761-F612-87E3-8A171B46CBEA}"/>
              </a:ext>
            </a:extLst>
          </p:cNvPr>
          <p:cNvSpPr>
            <a:spLocks noGrp="1"/>
          </p:cNvSpPr>
          <p:nvPr>
            <p:ph type="body" sz="quarter" idx="19"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3550175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CEA2BD72-C1DD-4B25-C5E5-D6139517C0DF}"/>
              </a:ext>
            </a:extLst>
          </p:cNvPr>
          <p:cNvSpPr>
            <a:spLocks noGrp="1"/>
          </p:cNvSpPr>
          <p:nvPr>
            <p:ph type="body" sz="quarter" idx="11" hasCustomPrompt="1"/>
          </p:nvPr>
        </p:nvSpPr>
        <p:spPr>
          <a:xfrm>
            <a:off x="2967015" y="588622"/>
            <a:ext cx="12401573" cy="1430338"/>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CFDB5F30-1443-61A1-5CA2-AB7E885C495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9303349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Key Takeaways</a:t>
            </a:r>
            <a:endParaRPr lang="en-US" sz="1400" b="0" i="0" u="none" strike="noStrike" cap="none" dirty="0">
              <a:solidFill>
                <a:srgbClr val="000000"/>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79659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9379752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61732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65314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487829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496789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3930665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045371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319160372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3581507282"/>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624138330"/>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rgbClr val="404040"/>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16482174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239640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rgbClr val="404040"/>
                </a:solidFill>
                <a:latin typeface="Open Sans"/>
                <a:ea typeface="Open Sans"/>
                <a:cs typeface="Open Sans"/>
                <a:sym typeface="Open Sans"/>
              </a:rPr>
              <a:t>Before the Next Class</a:t>
            </a:r>
            <a:endParaRPr sz="2800" b="1" dirty="0">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0852513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rgbClr val="404040"/>
                </a:solidFill>
                <a:latin typeface="Open Sans"/>
                <a:ea typeface="Open Sans"/>
                <a:cs typeface="Open Sans"/>
                <a:sym typeface="Open Sans"/>
              </a:rPr>
              <a:t>What’s Next?</a:t>
            </a:r>
            <a:endParaRPr sz="2800" b="1" dirty="0">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5397287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76818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59"/>
        <p:cNvGrpSpPr/>
        <p:nvPr/>
      </p:nvGrpSpPr>
      <p:grpSpPr>
        <a:xfrm>
          <a:off x="0" y="0"/>
          <a:ext cx="0" cy="0"/>
          <a:chOff x="0" y="0"/>
          <a:chExt cx="0" cy="0"/>
        </a:xfrm>
      </p:grpSpPr>
      <p:pic>
        <p:nvPicPr>
          <p:cNvPr id="60" name="Google Shape;60;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3" name="Google Shape;63;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4" name="Google Shape;64;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5" name="Google Shape;65;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6" name="Google Shape;66;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7" name="Google Shape;67;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8" name="Google Shape;68;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9" name="Google Shape;69;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0" name="Google Shape;70;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1" name="Google Shape;71;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2" name="Google Shape;72;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895452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29496421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88">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4" name="Text Placeholder 4">
            <a:extLst>
              <a:ext uri="{FF2B5EF4-FFF2-40B4-BE49-F238E27FC236}">
                <a16:creationId xmlns:a16="http://schemas.microsoft.com/office/drawing/2014/main" id="{B572FB00-E7E1-6578-3AD4-F39DE776BABC}"/>
              </a:ext>
            </a:extLst>
          </p:cNvPr>
          <p:cNvSpPr>
            <a:spLocks noGrp="1"/>
          </p:cNvSpPr>
          <p:nvPr>
            <p:ph type="body" idx="10"/>
          </p:nvPr>
        </p:nvSpPr>
        <p:spPr>
          <a:xfrm>
            <a:off x="653386" y="4114800"/>
            <a:ext cx="7835706" cy="914400"/>
          </a:xfrm>
        </p:spPr>
        <p:txBody>
          <a:bodyPr/>
          <a:lstStyle/>
          <a:p>
            <a:r>
              <a:rPr lang="en-US" dirty="0">
                <a:sym typeface="Open Sans"/>
              </a:rPr>
              <a:t>Build a Strong MERN Foundation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84675" algn="l"/>
                <a:tab pos="4654550" algn="l"/>
              </a:tabLst>
            </a:pPr>
            <a:r>
              <a:rPr lang="en-US" dirty="0"/>
              <a:t>Create a JavaScript File for Login Functionalities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Create a JavaScript file for the following customer login functionalities:</a:t>
            </a:r>
          </a:p>
          <a:p>
            <a:endParaRPr lang="en-US" dirty="0"/>
          </a:p>
        </p:txBody>
      </p:sp>
      <p:sp>
        <p:nvSpPr>
          <p:cNvPr id="7" name="Brandline_LVC">
            <a:extLst>
              <a:ext uri="{FF2B5EF4-FFF2-40B4-BE49-F238E27FC236}">
                <a16:creationId xmlns:a16="http://schemas.microsoft.com/office/drawing/2014/main" id="{DA7BC85B-9CA4-BD02-C544-950B513FF7E0}"/>
              </a:ext>
            </a:extLst>
          </p:cNvPr>
          <p:cNvSpPr/>
          <p:nvPr/>
        </p:nvSpPr>
        <p:spPr>
          <a:xfrm>
            <a:off x="2844800" y="816324"/>
            <a:ext cx="10578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R_Box">
            <a:extLst>
              <a:ext uri="{FF2B5EF4-FFF2-40B4-BE49-F238E27FC236}">
                <a16:creationId xmlns:a16="http://schemas.microsoft.com/office/drawing/2014/main" id="{C7E69848-FC6B-57F4-4DE4-6B70396F3C57}"/>
              </a:ext>
            </a:extLst>
          </p:cNvPr>
          <p:cNvSpPr/>
          <p:nvPr/>
        </p:nvSpPr>
        <p:spPr>
          <a:xfrm>
            <a:off x="2963943" y="3034672"/>
            <a:ext cx="10328115" cy="40733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sz="2200" dirty="0">
                <a:solidFill>
                  <a:schemeClr val="tx1">
                    <a:lumMod val="75000"/>
                    <a:lumOff val="25000"/>
                  </a:schemeClr>
                </a:solidFill>
              </a:rPr>
              <a:t>Customer logs in using a dummy account stored in an array.</a:t>
            </a:r>
          </a:p>
          <a:p>
            <a:endParaRPr lang="en-US" sz="2200" dirty="0">
              <a:solidFill>
                <a:schemeClr val="tx1">
                  <a:lumMod val="75000"/>
                  <a:lumOff val="25000"/>
                </a:schemeClr>
              </a:solidFill>
            </a:endParaRPr>
          </a:p>
          <a:p>
            <a:pPr marL="285750" indent="-285750">
              <a:buFont typeface="Arial" panose="020B0604020202020204" pitchFamily="34" charset="0"/>
              <a:buChar char="•"/>
            </a:pPr>
            <a:r>
              <a:rPr lang="en-US" sz="2200" dirty="0">
                <a:solidFill>
                  <a:schemeClr val="tx1">
                    <a:lumMod val="75000"/>
                    <a:lumOff val="25000"/>
                  </a:schemeClr>
                </a:solidFill>
              </a:rPr>
              <a:t>Customer login is successful, only If the account is valid.</a:t>
            </a:r>
          </a:p>
          <a:p>
            <a:endParaRPr lang="en-US" sz="2200" dirty="0">
              <a:solidFill>
                <a:schemeClr val="tx1">
                  <a:lumMod val="75000"/>
                  <a:lumOff val="25000"/>
                </a:schemeClr>
              </a:solidFill>
            </a:endParaRPr>
          </a:p>
          <a:p>
            <a:pPr marL="285750" indent="-285750">
              <a:buFont typeface="Arial" panose="020B0604020202020204" pitchFamily="34" charset="0"/>
              <a:buChar char="•"/>
            </a:pPr>
            <a:r>
              <a:rPr lang="en-US" sz="2200" dirty="0">
                <a:solidFill>
                  <a:schemeClr val="tx1">
                    <a:lumMod val="75000"/>
                    <a:lumOff val="25000"/>
                  </a:schemeClr>
                </a:solidFill>
              </a:rPr>
              <a:t>Customer can view their account details.</a:t>
            </a:r>
          </a:p>
          <a:p>
            <a:endParaRPr lang="en-US" sz="2200" dirty="0">
              <a:solidFill>
                <a:schemeClr val="tx1">
                  <a:lumMod val="75000"/>
                  <a:lumOff val="25000"/>
                </a:schemeClr>
              </a:solidFill>
            </a:endParaRPr>
          </a:p>
          <a:p>
            <a:pPr marL="285750" indent="-285750">
              <a:buFont typeface="Arial" panose="020B0604020202020204" pitchFamily="34" charset="0"/>
              <a:buChar char="•"/>
            </a:pPr>
            <a:r>
              <a:rPr lang="en-US" sz="2200" dirty="0">
                <a:solidFill>
                  <a:schemeClr val="tx1">
                    <a:lumMod val="75000"/>
                    <a:lumOff val="25000"/>
                  </a:schemeClr>
                </a:solidFill>
              </a:rPr>
              <a:t>Customer can access the transaction details.</a:t>
            </a:r>
          </a:p>
          <a:p>
            <a:endParaRPr lang="en-US" sz="2200" dirty="0">
              <a:solidFill>
                <a:schemeClr val="tx1">
                  <a:lumMod val="75000"/>
                  <a:lumOff val="25000"/>
                </a:schemeClr>
              </a:solidFill>
            </a:endParaRPr>
          </a:p>
          <a:p>
            <a:pPr marL="285750" indent="-285750">
              <a:buFont typeface="Arial" panose="020B0604020202020204" pitchFamily="34" charset="0"/>
              <a:buChar char="•"/>
            </a:pPr>
            <a:r>
              <a:rPr lang="en-US" sz="2200" dirty="0">
                <a:solidFill>
                  <a:schemeClr val="tx1">
                    <a:lumMod val="75000"/>
                    <a:lumOff val="25000"/>
                  </a:schemeClr>
                </a:solidFill>
              </a:rPr>
              <a:t>Static web pages assist with transactions such as transfers, balance checks, withdrawals, and deposits.</a:t>
            </a:r>
            <a:endParaRPr lang="en-IN" sz="2200" dirty="0">
              <a:solidFill>
                <a:schemeClr val="tx1">
                  <a:lumMod val="75000"/>
                  <a:lumOff val="25000"/>
                </a:schemeClr>
              </a:solidFill>
            </a:endParaRPr>
          </a:p>
        </p:txBody>
      </p:sp>
    </p:spTree>
    <p:extLst>
      <p:ext uri="{BB962C8B-B14F-4D97-AF65-F5344CB8AC3E}">
        <p14:creationId xmlns:p14="http://schemas.microsoft.com/office/powerpoint/2010/main" val="288204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84675" algn="l"/>
                <a:tab pos="4654550" algn="l"/>
              </a:tabLst>
            </a:pPr>
            <a:r>
              <a:rPr lang="en-US" dirty="0"/>
              <a:t>Create a JavaScript File for Login Functionalities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Create a </a:t>
            </a:r>
            <a:r>
              <a:rPr lang="en-US" b="1" dirty="0"/>
              <a:t>login.js</a:t>
            </a:r>
            <a:r>
              <a:rPr lang="en-US" dirty="0"/>
              <a:t> file for the following login validation functionalities: admin and customer user type distinction, email ID validation and password validation</a:t>
            </a:r>
          </a:p>
          <a:p>
            <a:endParaRPr lang="en-US" dirty="0"/>
          </a:p>
        </p:txBody>
      </p:sp>
      <p:sp>
        <p:nvSpPr>
          <p:cNvPr id="7" name="Brandline_LVC">
            <a:extLst>
              <a:ext uri="{FF2B5EF4-FFF2-40B4-BE49-F238E27FC236}">
                <a16:creationId xmlns:a16="http://schemas.microsoft.com/office/drawing/2014/main" id="{DA7BC85B-9CA4-BD02-C544-950B513FF7E0}"/>
              </a:ext>
            </a:extLst>
          </p:cNvPr>
          <p:cNvSpPr/>
          <p:nvPr/>
        </p:nvSpPr>
        <p:spPr>
          <a:xfrm>
            <a:off x="2844800" y="816324"/>
            <a:ext cx="10578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FECFE7-ED27-012E-09C1-BB099882F7D2}"/>
              </a:ext>
            </a:extLst>
          </p:cNvPr>
          <p:cNvPicPr>
            <a:picLocks noChangeAspect="1"/>
          </p:cNvPicPr>
          <p:nvPr/>
        </p:nvPicPr>
        <p:blipFill>
          <a:blip r:embed="rId2"/>
          <a:stretch>
            <a:fillRect/>
          </a:stretch>
        </p:blipFill>
        <p:spPr>
          <a:xfrm>
            <a:off x="3251201" y="2630109"/>
            <a:ext cx="9753600" cy="5369681"/>
          </a:xfrm>
          <a:prstGeom prst="rect">
            <a:avLst/>
          </a:prstGeom>
          <a:ln>
            <a:solidFill>
              <a:schemeClr val="tx1">
                <a:lumMod val="75000"/>
                <a:lumOff val="25000"/>
              </a:schemeClr>
            </a:solidFill>
          </a:ln>
        </p:spPr>
      </p:pic>
    </p:spTree>
    <p:extLst>
      <p:ext uri="{BB962C8B-B14F-4D97-AF65-F5344CB8AC3E}">
        <p14:creationId xmlns:p14="http://schemas.microsoft.com/office/powerpoint/2010/main" val="6367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84675" algn="l"/>
                <a:tab pos="4654550" algn="l"/>
              </a:tabLst>
            </a:pPr>
            <a:r>
              <a:rPr lang="en-US" dirty="0"/>
              <a:t>Create a JavaScript File for Login Functionalities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The login page prompts for the user type selection validation.</a:t>
            </a:r>
          </a:p>
        </p:txBody>
      </p:sp>
      <p:sp>
        <p:nvSpPr>
          <p:cNvPr id="7" name="Brandline_LVC">
            <a:extLst>
              <a:ext uri="{FF2B5EF4-FFF2-40B4-BE49-F238E27FC236}">
                <a16:creationId xmlns:a16="http://schemas.microsoft.com/office/drawing/2014/main" id="{DA7BC85B-9CA4-BD02-C544-950B513FF7E0}"/>
              </a:ext>
            </a:extLst>
          </p:cNvPr>
          <p:cNvSpPr/>
          <p:nvPr/>
        </p:nvSpPr>
        <p:spPr>
          <a:xfrm>
            <a:off x="2844800" y="816324"/>
            <a:ext cx="10578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61AFDE8-6852-B462-FF1D-EC6B71E68295}"/>
              </a:ext>
            </a:extLst>
          </p:cNvPr>
          <p:cNvPicPr>
            <a:picLocks noChangeAspect="1"/>
          </p:cNvPicPr>
          <p:nvPr/>
        </p:nvPicPr>
        <p:blipFill>
          <a:blip r:embed="rId2"/>
          <a:stretch>
            <a:fillRect/>
          </a:stretch>
        </p:blipFill>
        <p:spPr>
          <a:xfrm>
            <a:off x="2458655" y="2559005"/>
            <a:ext cx="11338690" cy="5439161"/>
          </a:xfrm>
          <a:prstGeom prst="rect">
            <a:avLst/>
          </a:prstGeom>
          <a:ln>
            <a:solidFill>
              <a:schemeClr val="tx1">
                <a:lumMod val="75000"/>
                <a:lumOff val="25000"/>
              </a:schemeClr>
            </a:solidFill>
          </a:ln>
        </p:spPr>
      </p:pic>
    </p:spTree>
    <p:extLst>
      <p:ext uri="{BB962C8B-B14F-4D97-AF65-F5344CB8AC3E}">
        <p14:creationId xmlns:p14="http://schemas.microsoft.com/office/powerpoint/2010/main" val="2606830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84675" algn="l"/>
                <a:tab pos="4654550" algn="l"/>
              </a:tabLst>
            </a:pPr>
            <a:r>
              <a:rPr lang="en-US" dirty="0"/>
              <a:t>Create a JavaScript File for Login Functionalities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The login page prompts for the email ID and password validation for the admin login.</a:t>
            </a:r>
          </a:p>
        </p:txBody>
      </p:sp>
      <p:sp>
        <p:nvSpPr>
          <p:cNvPr id="7" name="Brandline_LVC">
            <a:extLst>
              <a:ext uri="{FF2B5EF4-FFF2-40B4-BE49-F238E27FC236}">
                <a16:creationId xmlns:a16="http://schemas.microsoft.com/office/drawing/2014/main" id="{DA7BC85B-9CA4-BD02-C544-950B513FF7E0}"/>
              </a:ext>
            </a:extLst>
          </p:cNvPr>
          <p:cNvSpPr/>
          <p:nvPr/>
        </p:nvSpPr>
        <p:spPr>
          <a:xfrm>
            <a:off x="2844800" y="816324"/>
            <a:ext cx="10578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91A263E-D9CA-EB38-5659-15DF9063B2F1}"/>
              </a:ext>
            </a:extLst>
          </p:cNvPr>
          <p:cNvPicPr>
            <a:picLocks noChangeAspect="1"/>
          </p:cNvPicPr>
          <p:nvPr/>
        </p:nvPicPr>
        <p:blipFill>
          <a:blip r:embed="rId2"/>
          <a:stretch>
            <a:fillRect/>
          </a:stretch>
        </p:blipFill>
        <p:spPr>
          <a:xfrm>
            <a:off x="2078781" y="2448413"/>
            <a:ext cx="12098438" cy="5410955"/>
          </a:xfrm>
          <a:prstGeom prst="rect">
            <a:avLst/>
          </a:prstGeom>
          <a:ln>
            <a:solidFill>
              <a:schemeClr val="tx1">
                <a:lumMod val="75000"/>
                <a:lumOff val="25000"/>
              </a:schemeClr>
            </a:solidFill>
          </a:ln>
        </p:spPr>
      </p:pic>
    </p:spTree>
    <p:extLst>
      <p:ext uri="{BB962C8B-B14F-4D97-AF65-F5344CB8AC3E}">
        <p14:creationId xmlns:p14="http://schemas.microsoft.com/office/powerpoint/2010/main" val="735044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84675" algn="l"/>
                <a:tab pos="4654550" algn="l"/>
              </a:tabLst>
            </a:pPr>
            <a:r>
              <a:rPr lang="en-US" dirty="0"/>
              <a:t>Create a JavaScript File for Login Functionalities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The login page prompts that a password is required for any type of user login.</a:t>
            </a:r>
          </a:p>
        </p:txBody>
      </p:sp>
      <p:sp>
        <p:nvSpPr>
          <p:cNvPr id="7" name="Brandline_LVC">
            <a:extLst>
              <a:ext uri="{FF2B5EF4-FFF2-40B4-BE49-F238E27FC236}">
                <a16:creationId xmlns:a16="http://schemas.microsoft.com/office/drawing/2014/main" id="{DA7BC85B-9CA4-BD02-C544-950B513FF7E0}"/>
              </a:ext>
            </a:extLst>
          </p:cNvPr>
          <p:cNvSpPr/>
          <p:nvPr/>
        </p:nvSpPr>
        <p:spPr>
          <a:xfrm>
            <a:off x="2844800" y="816324"/>
            <a:ext cx="10578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B6953AA-A366-A969-2AE9-67BF3E72FF0C}"/>
              </a:ext>
            </a:extLst>
          </p:cNvPr>
          <p:cNvPicPr>
            <a:picLocks noChangeAspect="1"/>
          </p:cNvPicPr>
          <p:nvPr/>
        </p:nvPicPr>
        <p:blipFill>
          <a:blip r:embed="rId2"/>
          <a:stretch>
            <a:fillRect/>
          </a:stretch>
        </p:blipFill>
        <p:spPr>
          <a:xfrm>
            <a:off x="2619444" y="2208325"/>
            <a:ext cx="11017113" cy="5766449"/>
          </a:xfrm>
          <a:prstGeom prst="rect">
            <a:avLst/>
          </a:prstGeom>
          <a:ln>
            <a:solidFill>
              <a:schemeClr val="tx1">
                <a:lumMod val="75000"/>
                <a:lumOff val="25000"/>
              </a:schemeClr>
            </a:solidFill>
          </a:ln>
        </p:spPr>
      </p:pic>
    </p:spTree>
    <p:extLst>
      <p:ext uri="{BB962C8B-B14F-4D97-AF65-F5344CB8AC3E}">
        <p14:creationId xmlns:p14="http://schemas.microsoft.com/office/powerpoint/2010/main" val="244740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84675" algn="l"/>
                <a:tab pos="4654550" algn="l"/>
              </a:tabLst>
            </a:pPr>
            <a:r>
              <a:rPr lang="en-US" dirty="0"/>
              <a:t>Create a JavaScript File for Login Functionalities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The login page prompts that an email ID is required for any type of user login.</a:t>
            </a:r>
          </a:p>
        </p:txBody>
      </p:sp>
      <p:sp>
        <p:nvSpPr>
          <p:cNvPr id="7" name="Brandline_LVC">
            <a:extLst>
              <a:ext uri="{FF2B5EF4-FFF2-40B4-BE49-F238E27FC236}">
                <a16:creationId xmlns:a16="http://schemas.microsoft.com/office/drawing/2014/main" id="{DA7BC85B-9CA4-BD02-C544-950B513FF7E0}"/>
              </a:ext>
            </a:extLst>
          </p:cNvPr>
          <p:cNvSpPr/>
          <p:nvPr/>
        </p:nvSpPr>
        <p:spPr>
          <a:xfrm>
            <a:off x="2844800" y="816324"/>
            <a:ext cx="10578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CB8EF57-7887-5D77-8FBD-0042B29F350B}"/>
              </a:ext>
            </a:extLst>
          </p:cNvPr>
          <p:cNvPicPr>
            <a:picLocks noChangeAspect="1"/>
          </p:cNvPicPr>
          <p:nvPr/>
        </p:nvPicPr>
        <p:blipFill>
          <a:blip r:embed="rId2"/>
          <a:stretch>
            <a:fillRect/>
          </a:stretch>
        </p:blipFill>
        <p:spPr>
          <a:xfrm>
            <a:off x="2636514" y="2443502"/>
            <a:ext cx="10982971" cy="5545468"/>
          </a:xfrm>
          <a:prstGeom prst="rect">
            <a:avLst/>
          </a:prstGeom>
          <a:ln>
            <a:solidFill>
              <a:schemeClr val="tx1">
                <a:lumMod val="75000"/>
                <a:lumOff val="25000"/>
              </a:schemeClr>
            </a:solidFill>
          </a:ln>
        </p:spPr>
      </p:pic>
    </p:spTree>
    <p:extLst>
      <p:ext uri="{BB962C8B-B14F-4D97-AF65-F5344CB8AC3E}">
        <p14:creationId xmlns:p14="http://schemas.microsoft.com/office/powerpoint/2010/main" val="2483908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84675" algn="l"/>
                <a:tab pos="4654550" algn="l"/>
              </a:tabLst>
            </a:pPr>
            <a:r>
              <a:rPr lang="en-US" dirty="0"/>
              <a:t>Retrieve Username from the Current Session</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Create a </a:t>
            </a:r>
            <a:r>
              <a:rPr lang="en-US" b="1" dirty="0"/>
              <a:t>userName.js</a:t>
            </a:r>
            <a:r>
              <a:rPr lang="en-US" dirty="0"/>
              <a:t> file that retrieves a value from the session storage, and extracts the username portion of the value </a:t>
            </a:r>
          </a:p>
        </p:txBody>
      </p:sp>
      <p:sp>
        <p:nvSpPr>
          <p:cNvPr id="7" name="Brandline_LVC">
            <a:extLst>
              <a:ext uri="{FF2B5EF4-FFF2-40B4-BE49-F238E27FC236}">
                <a16:creationId xmlns:a16="http://schemas.microsoft.com/office/drawing/2014/main" id="{DA7BC85B-9CA4-BD02-C544-950B513FF7E0}"/>
              </a:ext>
            </a:extLst>
          </p:cNvPr>
          <p:cNvSpPr/>
          <p:nvPr/>
        </p:nvSpPr>
        <p:spPr>
          <a:xfrm>
            <a:off x="3175000" y="816324"/>
            <a:ext cx="99239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DC179AD-90C4-61EF-BF3B-312E9F8AFF9C}"/>
              </a:ext>
            </a:extLst>
          </p:cNvPr>
          <p:cNvPicPr>
            <a:picLocks noChangeAspect="1"/>
          </p:cNvPicPr>
          <p:nvPr/>
        </p:nvPicPr>
        <p:blipFill>
          <a:blip r:embed="rId2"/>
          <a:stretch>
            <a:fillRect/>
          </a:stretch>
        </p:blipFill>
        <p:spPr>
          <a:xfrm>
            <a:off x="1612048" y="2447005"/>
            <a:ext cx="13031904" cy="4499368"/>
          </a:xfrm>
          <a:prstGeom prst="rect">
            <a:avLst/>
          </a:prstGeom>
          <a:ln>
            <a:solidFill>
              <a:schemeClr val="tx1">
                <a:lumMod val="75000"/>
                <a:lumOff val="25000"/>
              </a:schemeClr>
            </a:solidFill>
          </a:ln>
        </p:spPr>
      </p:pic>
      <p:sp>
        <p:nvSpPr>
          <p:cNvPr id="6" name="RR_Box">
            <a:extLst>
              <a:ext uri="{FF2B5EF4-FFF2-40B4-BE49-F238E27FC236}">
                <a16:creationId xmlns:a16="http://schemas.microsoft.com/office/drawing/2014/main" id="{4CB8384D-C71E-678D-34F5-C873B0EB7D29}"/>
              </a:ext>
            </a:extLst>
          </p:cNvPr>
          <p:cNvSpPr/>
          <p:nvPr/>
        </p:nvSpPr>
        <p:spPr>
          <a:xfrm>
            <a:off x="2591431" y="7391206"/>
            <a:ext cx="11073138" cy="867452"/>
          </a:xfrm>
          <a:prstGeom prst="roundRect">
            <a:avLst/>
          </a:prstGeom>
          <a:solidFill>
            <a:srgbClr val="A6D3D8"/>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This username will be displayed on the customer home page.</a:t>
            </a:r>
          </a:p>
        </p:txBody>
      </p:sp>
    </p:spTree>
    <p:extLst>
      <p:ext uri="{BB962C8B-B14F-4D97-AF65-F5344CB8AC3E}">
        <p14:creationId xmlns:p14="http://schemas.microsoft.com/office/powerpoint/2010/main" val="422985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84675" algn="l"/>
                <a:tab pos="4654550" algn="l"/>
              </a:tabLst>
            </a:pPr>
            <a:r>
              <a:rPr lang="en-US" dirty="0"/>
              <a:t>Retrieve Username from the Current Session</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The retrieved username is displayed on the customer home page.</a:t>
            </a:r>
          </a:p>
        </p:txBody>
      </p:sp>
      <p:sp>
        <p:nvSpPr>
          <p:cNvPr id="7" name="Brandline_LVC">
            <a:extLst>
              <a:ext uri="{FF2B5EF4-FFF2-40B4-BE49-F238E27FC236}">
                <a16:creationId xmlns:a16="http://schemas.microsoft.com/office/drawing/2014/main" id="{DA7BC85B-9CA4-BD02-C544-950B513FF7E0}"/>
              </a:ext>
            </a:extLst>
          </p:cNvPr>
          <p:cNvSpPr/>
          <p:nvPr/>
        </p:nvSpPr>
        <p:spPr>
          <a:xfrm>
            <a:off x="3175000" y="816324"/>
            <a:ext cx="99239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C936E92-1289-94D0-A07C-9461B3B9404D}"/>
              </a:ext>
            </a:extLst>
          </p:cNvPr>
          <p:cNvPicPr>
            <a:picLocks noChangeAspect="1"/>
          </p:cNvPicPr>
          <p:nvPr/>
        </p:nvPicPr>
        <p:blipFill>
          <a:blip r:embed="rId2"/>
          <a:stretch>
            <a:fillRect/>
          </a:stretch>
        </p:blipFill>
        <p:spPr>
          <a:xfrm>
            <a:off x="2053836" y="2700318"/>
            <a:ext cx="12148328" cy="4865582"/>
          </a:xfrm>
          <a:prstGeom prst="rect">
            <a:avLst/>
          </a:prstGeom>
          <a:ln>
            <a:solidFill>
              <a:schemeClr val="tx1">
                <a:lumMod val="75000"/>
                <a:lumOff val="25000"/>
              </a:schemeClr>
            </a:solidFill>
          </a:ln>
        </p:spPr>
      </p:pic>
    </p:spTree>
    <p:extLst>
      <p:ext uri="{BB962C8B-B14F-4D97-AF65-F5344CB8AC3E}">
        <p14:creationId xmlns:p14="http://schemas.microsoft.com/office/powerpoint/2010/main" val="1405035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p:txBody>
          <a:bodyPr>
            <a:normAutofit/>
          </a:bodyPr>
          <a:lstStyle/>
          <a:p>
            <a:pPr algn="ctr">
              <a:tabLst>
                <a:tab pos="4302125" algn="l"/>
              </a:tabLst>
            </a:pPr>
            <a:r>
              <a:rPr lang="en-US" sz="2800" b="1" dirty="0"/>
              <a:t>Conclusion</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sz="quarter" idx="10"/>
          </p:nvPr>
        </p:nvSpPr>
        <p:spPr/>
        <p:txBody>
          <a:bodyPr>
            <a:normAutofit/>
          </a:bodyPr>
          <a:lstStyle/>
          <a:p>
            <a:r>
              <a:rPr lang="en-US" dirty="0"/>
              <a:t>By the end of the session, it is expected that:</a:t>
            </a:r>
          </a:p>
          <a:p>
            <a:endParaRPr lang="en-US" dirty="0"/>
          </a:p>
          <a:p>
            <a:pPr marL="342900" indent="-342900">
              <a:buFont typeface="Arial" panose="020B0604020202020204" pitchFamily="34" charset="0"/>
              <a:buChar char="•"/>
            </a:pPr>
            <a:r>
              <a:rPr lang="en-US" dirty="0"/>
              <a:t>All types of login validations must be done through HTML or JavaScript.</a:t>
            </a:r>
          </a:p>
          <a:p>
            <a:pPr marL="342900" indent="-342900">
              <a:buFont typeface="Arial" panose="020B0604020202020204" pitchFamily="34" charset="0"/>
              <a:buChar char="•"/>
            </a:pPr>
            <a:r>
              <a:rPr lang="en-US" dirty="0"/>
              <a:t>An appropriate error message must be displayed for all types of login validations.</a:t>
            </a:r>
          </a:p>
          <a:p>
            <a:pPr marL="342900" indent="-342900">
              <a:buFont typeface="Arial" panose="020B0604020202020204" pitchFamily="34" charset="0"/>
              <a:buChar char="•"/>
            </a:pPr>
            <a:r>
              <a:rPr lang="en-US" dirty="0"/>
              <a:t>The static data must be loaded from the array using JavaScript and displayed on the web pages.</a:t>
            </a:r>
          </a:p>
        </p:txBody>
      </p:sp>
      <p:sp>
        <p:nvSpPr>
          <p:cNvPr id="7" name="Brandline_LVC">
            <a:extLst>
              <a:ext uri="{FF2B5EF4-FFF2-40B4-BE49-F238E27FC236}">
                <a16:creationId xmlns:a16="http://schemas.microsoft.com/office/drawing/2014/main" id="{DA7BC85B-9CA4-BD02-C544-950B513FF7E0}"/>
              </a:ext>
            </a:extLst>
          </p:cNvPr>
          <p:cNvSpPr/>
          <p:nvPr/>
        </p:nvSpPr>
        <p:spPr>
          <a:xfrm>
            <a:off x="6921500" y="853027"/>
            <a:ext cx="242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137757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331C742-82D3-8283-A2AB-5248D731DFE0}"/>
              </a:ext>
            </a:extLst>
          </p:cNvPr>
          <p:cNvSpPr>
            <a:spLocks noGrp="1"/>
          </p:cNvSpPr>
          <p:nvPr>
            <p:ph type="body" idx="10"/>
          </p:nvPr>
        </p:nvSpPr>
        <p:spPr/>
        <p:txBody>
          <a:bodyPr/>
          <a:lstStyle/>
          <a:p>
            <a:r>
              <a:rPr lang="en-IN" dirty="0"/>
              <a:t>Thank you</a:t>
            </a:r>
          </a:p>
        </p:txBody>
      </p:sp>
    </p:spTree>
    <p:extLst>
      <p:ext uri="{BB962C8B-B14F-4D97-AF65-F5344CB8AC3E}">
        <p14:creationId xmlns:p14="http://schemas.microsoft.com/office/powerpoint/2010/main" val="4262643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p:txBody>
          <a:bodyPr/>
          <a:lstStyle/>
          <a:p>
            <a:r>
              <a:rPr lang="en-US" dirty="0"/>
              <a:t>Online Banking Web Application</a:t>
            </a:r>
          </a:p>
        </p:txBody>
      </p:sp>
    </p:spTree>
    <p:extLst>
      <p:ext uri="{BB962C8B-B14F-4D97-AF65-F5344CB8AC3E}">
        <p14:creationId xmlns:p14="http://schemas.microsoft.com/office/powerpoint/2010/main" val="107034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p:txBody>
          <a:bodyPr/>
          <a:lstStyle/>
          <a:p>
            <a:r>
              <a:rPr lang="en-US" dirty="0"/>
              <a:t>Adding Dynamic Functionality Using JavaScript</a:t>
            </a:r>
          </a:p>
        </p:txBody>
      </p:sp>
    </p:spTree>
    <p:extLst>
      <p:ext uri="{BB962C8B-B14F-4D97-AF65-F5344CB8AC3E}">
        <p14:creationId xmlns:p14="http://schemas.microsoft.com/office/powerpoint/2010/main" val="2952029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F71E2F1-D8F6-0222-50E7-9E468A92FC56}"/>
              </a:ext>
            </a:extLst>
          </p:cNvPr>
          <p:cNvSpPr>
            <a:spLocks noGrp="1"/>
          </p:cNvSpPr>
          <p:nvPr>
            <p:ph type="body" idx="10"/>
          </p:nvPr>
        </p:nvSpPr>
        <p:spPr/>
        <p:txBody>
          <a:bodyPr/>
          <a:lstStyle/>
          <a:p>
            <a:r>
              <a:rPr lang="en-US" dirty="0"/>
              <a:t>Before we begin, let’s recall what we have covered till now:​</a:t>
            </a:r>
          </a:p>
        </p:txBody>
      </p:sp>
      <p:pic>
        <p:nvPicPr>
          <p:cNvPr id="1026" name="Picture 2" descr="JavaScript PNG, Transparent JS Logo Free Download - Free Transparent PNG  Logos">
            <a:extLst>
              <a:ext uri="{FF2B5EF4-FFF2-40B4-BE49-F238E27FC236}">
                <a16:creationId xmlns:a16="http://schemas.microsoft.com/office/drawing/2014/main" id="{7A7386A3-BCDF-2505-7318-100DF4AD9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089" y="2958527"/>
            <a:ext cx="3093822" cy="335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55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8;p4">
            <a:extLst>
              <a:ext uri="{FF2B5EF4-FFF2-40B4-BE49-F238E27FC236}">
                <a16:creationId xmlns:a16="http://schemas.microsoft.com/office/drawing/2014/main" id="{727AC39C-89E8-9C1F-5D04-DC7469F730BA}"/>
              </a:ext>
            </a:extLst>
          </p:cNvPr>
          <p:cNvSpPr txBox="1">
            <a:spLocks noGrp="1"/>
          </p:cNvSpPr>
          <p:nvPr/>
        </p:nvSpPr>
        <p:spPr>
          <a:xfrm>
            <a:off x="1644069" y="2040086"/>
            <a:ext cx="9669992" cy="618405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15000"/>
              </a:lnSpc>
              <a:spcBef>
                <a:spcPts val="1000"/>
              </a:spcBef>
              <a:spcAft>
                <a:spcPts val="0"/>
              </a:spcAft>
              <a:buClr>
                <a:srgbClr val="3F3F3F"/>
              </a:buClr>
              <a:buSzPts val="2800"/>
              <a:buNone/>
            </a:pPr>
            <a:r>
              <a:rPr lang="en-US" b="1" dirty="0">
                <a:solidFill>
                  <a:schemeClr val="tx1">
                    <a:lumMod val="75000"/>
                    <a:lumOff val="25000"/>
                  </a:schemeClr>
                </a:solidFill>
              </a:rPr>
              <a:t>JavaScript</a:t>
            </a:r>
            <a:endParaRPr lang="en-US" dirty="0">
              <a:solidFill>
                <a:schemeClr val="tx1">
                  <a:lumMod val="75000"/>
                  <a:lumOff val="25000"/>
                </a:schemeClr>
              </a:solidFill>
            </a:endParaRPr>
          </a:p>
          <a:p>
            <a:pPr marL="0" lvl="0" indent="0" algn="l" rtl="0">
              <a:lnSpc>
                <a:spcPct val="115000"/>
              </a:lnSpc>
              <a:spcBef>
                <a:spcPts val="1000"/>
              </a:spcBef>
              <a:spcAft>
                <a:spcPts val="0"/>
              </a:spcAft>
              <a:buClr>
                <a:srgbClr val="3F3F3F"/>
              </a:buClr>
              <a:buSzPts val="2800"/>
              <a:buNone/>
            </a:pPr>
            <a:r>
              <a:rPr lang="en-US" dirty="0">
                <a:solidFill>
                  <a:schemeClr val="tx1">
                    <a:lumMod val="75000"/>
                    <a:lumOff val="25000"/>
                  </a:schemeClr>
                </a:solidFill>
                <a:latin typeface="Open Sans"/>
                <a:ea typeface="Open Sans"/>
                <a:cs typeface="Open Sans"/>
                <a:sym typeface="Open Sans"/>
              </a:rPr>
              <a:t>JavaScript is a high-level, interpreted programming language that is primarily used to enhance interactivity on web pages. It enables dynamic content and user interaction by allowing the manipulation of webpage elements in response to user actions.</a:t>
            </a:r>
            <a:endParaRPr b="1" dirty="0">
              <a:solidFill>
                <a:schemeClr val="tx1">
                  <a:lumMod val="75000"/>
                  <a:lumOff val="25000"/>
                </a:schemeClr>
              </a:solidFill>
            </a:endParaRPr>
          </a:p>
          <a:p>
            <a:pPr marL="0" lvl="0" indent="0" algn="l" rtl="0">
              <a:lnSpc>
                <a:spcPct val="114000"/>
              </a:lnSpc>
              <a:spcBef>
                <a:spcPts val="0"/>
              </a:spcBef>
              <a:spcAft>
                <a:spcPts val="0"/>
              </a:spcAft>
              <a:buSzPts val="2800"/>
              <a:buNone/>
            </a:pPr>
            <a:endParaRPr dirty="0">
              <a:solidFill>
                <a:schemeClr val="tx1">
                  <a:lumMod val="75000"/>
                  <a:lumOff val="25000"/>
                </a:schemeClr>
              </a:solidFill>
            </a:endParaRPr>
          </a:p>
        </p:txBody>
      </p:sp>
    </p:spTree>
    <p:extLst>
      <p:ext uri="{BB962C8B-B14F-4D97-AF65-F5344CB8AC3E}">
        <p14:creationId xmlns:p14="http://schemas.microsoft.com/office/powerpoint/2010/main" val="251478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2ECC32-D26C-35AB-41AA-3D9FFBF2E255}"/>
              </a:ext>
            </a:extLst>
          </p:cNvPr>
          <p:cNvSpPr>
            <a:spLocks noGrp="1"/>
          </p:cNvSpPr>
          <p:nvPr>
            <p:ph type="title"/>
          </p:nvPr>
        </p:nvSpPr>
        <p:spPr>
          <a:xfrm>
            <a:off x="-10160" y="229878"/>
            <a:ext cx="16276320" cy="687244"/>
          </a:xfrm>
        </p:spPr>
        <p:txBody>
          <a:bodyPr/>
          <a:lstStyle/>
          <a:p>
            <a:r>
              <a:rPr lang="en-US" dirty="0"/>
              <a:t>A Day in the Life of a MERN Stack Developer</a:t>
            </a:r>
          </a:p>
        </p:txBody>
      </p:sp>
      <p:sp>
        <p:nvSpPr>
          <p:cNvPr id="8" name="Brandline_LVC">
            <a:extLst>
              <a:ext uri="{FF2B5EF4-FFF2-40B4-BE49-F238E27FC236}">
                <a16:creationId xmlns:a16="http://schemas.microsoft.com/office/drawing/2014/main" id="{6A757167-F7A2-317E-0BC5-931A86CD1BFB}"/>
              </a:ext>
            </a:extLst>
          </p:cNvPr>
          <p:cNvSpPr/>
          <p:nvPr/>
        </p:nvSpPr>
        <p:spPr>
          <a:xfrm>
            <a:off x="3289300" y="816324"/>
            <a:ext cx="96957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53;p5">
            <a:extLst>
              <a:ext uri="{FF2B5EF4-FFF2-40B4-BE49-F238E27FC236}">
                <a16:creationId xmlns:a16="http://schemas.microsoft.com/office/drawing/2014/main" id="{50824D81-DBB8-80E0-EC57-648F655C9A5F}"/>
              </a:ext>
            </a:extLst>
          </p:cNvPr>
          <p:cNvSpPr txBox="1">
            <a:spLocks noGrp="1"/>
          </p:cNvSpPr>
          <p:nvPr/>
        </p:nvSpPr>
        <p:spPr>
          <a:xfrm>
            <a:off x="1649490" y="1570383"/>
            <a:ext cx="9839740" cy="6003235"/>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14000"/>
              </a:lnSpc>
              <a:spcBef>
                <a:spcPts val="1000"/>
              </a:spcBef>
              <a:spcAft>
                <a:spcPts val="0"/>
              </a:spcAft>
              <a:buClr>
                <a:schemeClr val="dk1"/>
              </a:buClr>
              <a:buSzPts val="1100"/>
              <a:buFont typeface="Arial"/>
              <a:buNone/>
            </a:pPr>
            <a:r>
              <a:rPr lang="en-US" dirty="0"/>
              <a:t>The designing of the static web page is done using HTML and CSS.</a:t>
            </a:r>
          </a:p>
          <a:p>
            <a:pPr marL="0" lvl="0" indent="0" algn="l" rtl="0">
              <a:lnSpc>
                <a:spcPct val="114000"/>
              </a:lnSpc>
              <a:spcBef>
                <a:spcPts val="1000"/>
              </a:spcBef>
              <a:spcAft>
                <a:spcPts val="0"/>
              </a:spcAft>
              <a:buClr>
                <a:schemeClr val="dk1"/>
              </a:buClr>
              <a:buSzPts val="1100"/>
              <a:buFont typeface="Arial"/>
              <a:buNone/>
            </a:pPr>
            <a:endParaRPr lang="en-US" dirty="0"/>
          </a:p>
          <a:p>
            <a:pPr marL="0" lvl="0" indent="0" algn="l" rtl="0">
              <a:lnSpc>
                <a:spcPct val="114000"/>
              </a:lnSpc>
              <a:spcBef>
                <a:spcPts val="1000"/>
              </a:spcBef>
              <a:spcAft>
                <a:spcPts val="0"/>
              </a:spcAft>
              <a:buClr>
                <a:schemeClr val="dk1"/>
              </a:buClr>
              <a:buSzPts val="1100"/>
              <a:buFont typeface="Arial"/>
              <a:buNone/>
            </a:pPr>
            <a:r>
              <a:rPr lang="en-US" dirty="0"/>
              <a:t>The next step is to add dynamic behavior to the web page using JavaScript. It will be used to create the user interface, server-side and client-side processing, database interaction, and responsive design.</a:t>
            </a:r>
          </a:p>
        </p:txBody>
      </p:sp>
    </p:spTree>
    <p:extLst>
      <p:ext uri="{BB962C8B-B14F-4D97-AF65-F5344CB8AC3E}">
        <p14:creationId xmlns:p14="http://schemas.microsoft.com/office/powerpoint/2010/main" val="1844570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C359D94C-6752-0E58-06E4-D8E2BE15313C}"/>
              </a:ext>
            </a:extLst>
          </p:cNvPr>
          <p:cNvSpPr>
            <a:spLocks noGrp="1"/>
          </p:cNvSpPr>
          <p:nvPr>
            <p:ph type="body" sz="quarter" idx="11"/>
          </p:nvPr>
        </p:nvSpPr>
        <p:spPr>
          <a:xfrm>
            <a:off x="1332874" y="2758746"/>
            <a:ext cx="10554325" cy="1011600"/>
          </a:xfrm>
        </p:spPr>
        <p:txBody>
          <a:bodyPr/>
          <a:lstStyle/>
          <a:p>
            <a:r>
              <a:rPr lang="en-US" dirty="0"/>
              <a:t>Identify key JavaScript functions and syntax used in dynamic web development</a:t>
            </a:r>
          </a:p>
        </p:txBody>
      </p:sp>
      <p:sp>
        <p:nvSpPr>
          <p:cNvPr id="45" name="Text Placeholder 44">
            <a:extLst>
              <a:ext uri="{FF2B5EF4-FFF2-40B4-BE49-F238E27FC236}">
                <a16:creationId xmlns:a16="http://schemas.microsoft.com/office/drawing/2014/main" id="{5BFA53DF-B204-DA26-5D09-B31D4835F7D2}"/>
              </a:ext>
            </a:extLst>
          </p:cNvPr>
          <p:cNvSpPr>
            <a:spLocks noGrp="1"/>
          </p:cNvSpPr>
          <p:nvPr>
            <p:ph type="body" sz="quarter" idx="12"/>
          </p:nvPr>
        </p:nvSpPr>
        <p:spPr>
          <a:xfrm>
            <a:off x="1332356" y="3558751"/>
            <a:ext cx="10885044" cy="1011600"/>
          </a:xfrm>
        </p:spPr>
        <p:txBody>
          <a:bodyPr/>
          <a:lstStyle/>
          <a:p>
            <a:r>
              <a:rPr lang="en-US" dirty="0"/>
              <a:t>Implement JavaScript to create interactive features in a banking web application</a:t>
            </a:r>
          </a:p>
        </p:txBody>
      </p:sp>
      <p:sp>
        <p:nvSpPr>
          <p:cNvPr id="46" name="Text Placeholder 45">
            <a:extLst>
              <a:ext uri="{FF2B5EF4-FFF2-40B4-BE49-F238E27FC236}">
                <a16:creationId xmlns:a16="http://schemas.microsoft.com/office/drawing/2014/main" id="{A4812BD3-2647-7149-2939-40FBA0379115}"/>
              </a:ext>
            </a:extLst>
          </p:cNvPr>
          <p:cNvSpPr>
            <a:spLocks noGrp="1"/>
          </p:cNvSpPr>
          <p:nvPr>
            <p:ph type="body" sz="quarter" idx="13"/>
          </p:nvPr>
        </p:nvSpPr>
        <p:spPr>
          <a:xfrm>
            <a:off x="1331836" y="4383470"/>
            <a:ext cx="10885043" cy="1011600"/>
          </a:xfrm>
        </p:spPr>
        <p:txBody>
          <a:bodyPr/>
          <a:lstStyle/>
          <a:p>
            <a:r>
              <a:rPr lang="en-US" dirty="0"/>
              <a:t>Investigate JavaScript code to identify and solve issues related to website performance and user interaction</a:t>
            </a:r>
          </a:p>
        </p:txBody>
      </p:sp>
      <p:sp>
        <p:nvSpPr>
          <p:cNvPr id="47" name="Text Placeholder 46">
            <a:extLst>
              <a:ext uri="{FF2B5EF4-FFF2-40B4-BE49-F238E27FC236}">
                <a16:creationId xmlns:a16="http://schemas.microsoft.com/office/drawing/2014/main" id="{780258E6-23E0-109E-ABAA-154476574EAF}"/>
              </a:ext>
            </a:extLst>
          </p:cNvPr>
          <p:cNvSpPr>
            <a:spLocks noGrp="1"/>
          </p:cNvSpPr>
          <p:nvPr>
            <p:ph type="body" sz="quarter" idx="14"/>
          </p:nvPr>
        </p:nvSpPr>
        <p:spPr>
          <a:xfrm>
            <a:off x="1332873" y="5195833"/>
            <a:ext cx="10744827" cy="1010072"/>
          </a:xfrm>
        </p:spPr>
        <p:txBody>
          <a:bodyPr/>
          <a:lstStyle/>
          <a:p>
            <a:r>
              <a:rPr lang="en-US" dirty="0"/>
              <a:t>Develop a comprehensive and dynamic banking web application using JavaScript</a:t>
            </a:r>
          </a:p>
        </p:txBody>
      </p:sp>
      <p:grpSp>
        <p:nvGrpSpPr>
          <p:cNvPr id="38" name="Group 37" hidden="1">
            <a:extLst>
              <a:ext uri="{FF2B5EF4-FFF2-40B4-BE49-F238E27FC236}">
                <a16:creationId xmlns:a16="http://schemas.microsoft.com/office/drawing/2014/main" id="{2BF4AE3B-7809-2876-3A2B-3F8043C040D0}"/>
              </a:ext>
            </a:extLst>
          </p:cNvPr>
          <p:cNvGrpSpPr>
            <a:grpSpLocks noGrp="1" noUngrp="1" noRot="1" noMove="1" noResize="1"/>
          </p:cNvGrpSpPr>
          <p:nvPr/>
        </p:nvGrpSpPr>
        <p:grpSpPr>
          <a:xfrm>
            <a:off x="1239953" y="642551"/>
            <a:ext cx="4011669" cy="4707468"/>
            <a:chOff x="1239953" y="642551"/>
            <a:chExt cx="4011669" cy="4707468"/>
          </a:xfrm>
        </p:grpSpPr>
        <p:sp>
          <p:nvSpPr>
            <p:cNvPr id="39" name="Rectangle 38">
              <a:extLst>
                <a:ext uri="{FF2B5EF4-FFF2-40B4-BE49-F238E27FC236}">
                  <a16:creationId xmlns:a16="http://schemas.microsoft.com/office/drawing/2014/main" id="{7B3F732F-B86E-389E-167A-748B08BCAB24}"/>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4FF4DA66-131A-9ECA-E168-F9A6D342A1AA}"/>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97CD1E9-C573-43B7-F0D4-26E41A5A31AD}"/>
                </a:ext>
              </a:extLst>
            </p:cNvPr>
            <p:cNvSpPr>
              <a:spLocks noGrp="1" noRot="1" noMove="1" noResize="1" noEditPoints="1" noAdjustHandles="1" noChangeArrowheads="1" noChangeShapeType="1"/>
            </p:cNvSpPr>
            <p:nvPr userDrawn="1"/>
          </p:nvSpPr>
          <p:spPr>
            <a:xfrm>
              <a:off x="1332872" y="311918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F90B576-1AC6-1B20-28E0-FF131CF9384E}"/>
                </a:ext>
              </a:extLst>
            </p:cNvPr>
            <p:cNvSpPr>
              <a:spLocks noGrp="1" noRot="1" noMove="1" noResize="1" noEditPoints="1" noAdjustHandles="1" noChangeArrowheads="1" noChangeShapeType="1"/>
            </p:cNvSpPr>
            <p:nvPr userDrawn="1"/>
          </p:nvSpPr>
          <p:spPr>
            <a:xfrm>
              <a:off x="1332872" y="3940194"/>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D46056-C2D7-27D8-CC4F-BBBBB8BFF30C}"/>
                </a:ext>
              </a:extLst>
            </p:cNvPr>
            <p:cNvSpPr>
              <a:spLocks noGrp="1" noRot="1" noMove="1" noResize="1" noEditPoints="1" noAdjustHandles="1" noChangeArrowheads="1" noChangeShapeType="1"/>
            </p:cNvSpPr>
            <p:nvPr userDrawn="1"/>
          </p:nvSpPr>
          <p:spPr>
            <a:xfrm>
              <a:off x="1332872" y="475601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blue and white circle with a white circle&#10;&#10;Description automatically generated with low confidence">
            <a:extLst>
              <a:ext uri="{FF2B5EF4-FFF2-40B4-BE49-F238E27FC236}">
                <a16:creationId xmlns:a16="http://schemas.microsoft.com/office/drawing/2014/main" id="{4A69260F-91BB-B919-F9F1-FD6A926A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2820824"/>
            <a:ext cx="396244" cy="387931"/>
          </a:xfrm>
          <a:prstGeom prst="rect">
            <a:avLst/>
          </a:prstGeom>
        </p:spPr>
      </p:pic>
      <p:pic>
        <p:nvPicPr>
          <p:cNvPr id="6" name="Picture 5" descr="A blue and white circle with a white circle&#10;&#10;Description automatically generated with low confidence">
            <a:extLst>
              <a:ext uri="{FF2B5EF4-FFF2-40B4-BE49-F238E27FC236}">
                <a16:creationId xmlns:a16="http://schemas.microsoft.com/office/drawing/2014/main" id="{8B053A7C-C208-EDDD-37EC-917F92389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5259761"/>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8C4F6583-6840-D967-881B-35004CE0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4450170"/>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62502484-AB31-6077-D78F-FEA2E50C6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3615552"/>
            <a:ext cx="396244" cy="387931"/>
          </a:xfrm>
          <a:prstGeom prst="rect">
            <a:avLst/>
          </a:prstGeom>
        </p:spPr>
      </p:pic>
    </p:spTree>
    <p:extLst>
      <p:ext uri="{BB962C8B-B14F-4D97-AF65-F5344CB8AC3E}">
        <p14:creationId xmlns:p14="http://schemas.microsoft.com/office/powerpoint/2010/main" val="184357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dirty="0"/>
              <a:t>Task: Integrate JavaScript for Dynamic Behavior</a:t>
            </a:r>
          </a:p>
        </p:txBody>
      </p:sp>
    </p:spTree>
    <p:extLst>
      <p:ext uri="{BB962C8B-B14F-4D97-AF65-F5344CB8AC3E}">
        <p14:creationId xmlns:p14="http://schemas.microsoft.com/office/powerpoint/2010/main" val="162050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84675" algn="l"/>
                <a:tab pos="4654550" algn="l"/>
              </a:tabLst>
            </a:pPr>
            <a:r>
              <a:rPr lang="en-US" dirty="0"/>
              <a:t>Create a JavaScript File for Login Functionalities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Create a JavaScript file for the following admin login functionalities:</a:t>
            </a:r>
            <a:endParaRPr lang="en-US" b="1" dirty="0"/>
          </a:p>
          <a:p>
            <a:endParaRPr lang="en-US" dirty="0"/>
          </a:p>
        </p:txBody>
      </p:sp>
      <p:sp>
        <p:nvSpPr>
          <p:cNvPr id="7" name="Brandline_LVC">
            <a:extLst>
              <a:ext uri="{FF2B5EF4-FFF2-40B4-BE49-F238E27FC236}">
                <a16:creationId xmlns:a16="http://schemas.microsoft.com/office/drawing/2014/main" id="{DA7BC85B-9CA4-BD02-C544-950B513FF7E0}"/>
              </a:ext>
            </a:extLst>
          </p:cNvPr>
          <p:cNvSpPr/>
          <p:nvPr/>
        </p:nvSpPr>
        <p:spPr>
          <a:xfrm>
            <a:off x="2844800" y="816324"/>
            <a:ext cx="10578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R_Box">
            <a:extLst>
              <a:ext uri="{FF2B5EF4-FFF2-40B4-BE49-F238E27FC236}">
                <a16:creationId xmlns:a16="http://schemas.microsoft.com/office/drawing/2014/main" id="{C7E69848-FC6B-57F4-4DE4-6B70396F3C57}"/>
              </a:ext>
            </a:extLst>
          </p:cNvPr>
          <p:cNvSpPr/>
          <p:nvPr/>
        </p:nvSpPr>
        <p:spPr>
          <a:xfrm>
            <a:off x="2963943" y="2799094"/>
            <a:ext cx="10328115" cy="454449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sz="2200" dirty="0">
                <a:solidFill>
                  <a:schemeClr val="tx1">
                    <a:lumMod val="75000"/>
                    <a:lumOff val="25000"/>
                  </a:schemeClr>
                </a:solidFill>
              </a:rPr>
              <a:t>The admin credentials are hard-coded and checked on the client side using JavaScript.</a:t>
            </a:r>
          </a:p>
          <a:p>
            <a:endParaRPr lang="en-US" sz="2200" dirty="0">
              <a:solidFill>
                <a:schemeClr val="tx1">
                  <a:lumMod val="75000"/>
                  <a:lumOff val="25000"/>
                </a:schemeClr>
              </a:solidFill>
            </a:endParaRPr>
          </a:p>
          <a:p>
            <a:pPr marL="285750" indent="-285750">
              <a:buFont typeface="Arial" panose="020B0604020202020204" pitchFamily="34" charset="0"/>
              <a:buChar char="•"/>
            </a:pPr>
            <a:r>
              <a:rPr lang="en-US" sz="2200" dirty="0">
                <a:solidFill>
                  <a:schemeClr val="tx1">
                    <a:lumMod val="75000"/>
                    <a:lumOff val="25000"/>
                  </a:schemeClr>
                </a:solidFill>
              </a:rPr>
              <a:t>If the credentials are correct, the admin is redirected to the home page.</a:t>
            </a:r>
          </a:p>
          <a:p>
            <a:endParaRPr lang="en-US" sz="2200" dirty="0">
              <a:solidFill>
                <a:schemeClr val="tx1">
                  <a:lumMod val="75000"/>
                  <a:lumOff val="25000"/>
                </a:schemeClr>
              </a:solidFill>
            </a:endParaRPr>
          </a:p>
          <a:p>
            <a:pPr marL="285750" indent="-285750">
              <a:buFont typeface="Arial" panose="020B0604020202020204" pitchFamily="34" charset="0"/>
              <a:buChar char="•"/>
            </a:pPr>
            <a:r>
              <a:rPr lang="en-US" sz="2200" dirty="0">
                <a:solidFill>
                  <a:schemeClr val="tx1">
                    <a:lumMod val="75000"/>
                    <a:lumOff val="25000"/>
                  </a:schemeClr>
                </a:solidFill>
              </a:rPr>
              <a:t>If the credentials are incorrect, an error message is displayed.</a:t>
            </a:r>
          </a:p>
          <a:p>
            <a:endParaRPr lang="en-US" sz="2200" dirty="0">
              <a:solidFill>
                <a:schemeClr val="tx1">
                  <a:lumMod val="75000"/>
                  <a:lumOff val="25000"/>
                </a:schemeClr>
              </a:solidFill>
            </a:endParaRPr>
          </a:p>
          <a:p>
            <a:pPr marL="285750" indent="-285750">
              <a:buFont typeface="Arial" panose="020B0604020202020204" pitchFamily="34" charset="0"/>
              <a:buChar char="•"/>
            </a:pPr>
            <a:r>
              <a:rPr lang="en-US" sz="2200" dirty="0">
                <a:solidFill>
                  <a:schemeClr val="tx1">
                    <a:lumMod val="75000"/>
                    <a:lumOff val="25000"/>
                  </a:schemeClr>
                </a:solidFill>
              </a:rPr>
              <a:t>The admin can view all account details, which are stored in an array as dummy data.</a:t>
            </a:r>
          </a:p>
          <a:p>
            <a:endParaRPr lang="en-US" sz="2200" dirty="0">
              <a:solidFill>
                <a:schemeClr val="tx1">
                  <a:lumMod val="75000"/>
                  <a:lumOff val="25000"/>
                </a:schemeClr>
              </a:solidFill>
            </a:endParaRPr>
          </a:p>
          <a:p>
            <a:pPr marL="285750" indent="-285750">
              <a:buFont typeface="Arial" panose="020B0604020202020204" pitchFamily="34" charset="0"/>
              <a:buChar char="•"/>
            </a:pPr>
            <a:r>
              <a:rPr lang="en-US" sz="2200" dirty="0">
                <a:solidFill>
                  <a:schemeClr val="tx1">
                    <a:lumMod val="75000"/>
                    <a:lumOff val="25000"/>
                  </a:schemeClr>
                </a:solidFill>
              </a:rPr>
              <a:t>The admin has the option to log out of the web page.</a:t>
            </a:r>
            <a:endParaRPr lang="en-IN" sz="2200" dirty="0">
              <a:solidFill>
                <a:schemeClr val="tx1">
                  <a:lumMod val="75000"/>
                  <a:lumOff val="25000"/>
                </a:schemeClr>
              </a:solidFill>
            </a:endParaRPr>
          </a:p>
        </p:txBody>
      </p:sp>
    </p:spTree>
    <p:extLst>
      <p:ext uri="{BB962C8B-B14F-4D97-AF65-F5344CB8AC3E}">
        <p14:creationId xmlns:p14="http://schemas.microsoft.com/office/powerpoint/2010/main" val="153011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19" ma:contentTypeDescription="Create a new document." ma:contentTypeScope="" ma:versionID="99a969dbe1a5d2894e5f64b9b6e891c1">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d7cb80969cc45e5da17a79280264caad"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6997D0-8DC4-484F-BCFD-999758DC209E}">
  <ds:schemaRefs>
    <ds:schemaRef ds:uri="http://schemas.microsoft.com/sharepoint/v3/contenttype/forms"/>
  </ds:schemaRefs>
</ds:datastoreItem>
</file>

<file path=customXml/itemProps2.xml><?xml version="1.0" encoding="utf-8"?>
<ds:datastoreItem xmlns:ds="http://schemas.openxmlformats.org/officeDocument/2006/customXml" ds:itemID="{54815203-9216-408A-AFA8-131C3DAA432E}">
  <ds:schemaRefs>
    <ds:schemaRef ds:uri="http://schemas.microsoft.com/office/2006/metadata/properties"/>
    <ds:schemaRef ds:uri="http://schemas.microsoft.com/office/infopath/2007/PartnerControls"/>
    <ds:schemaRef ds:uri="461d6144-fa1a-4092-829f-c84f3e3efa94"/>
    <ds:schemaRef ds:uri="236ee7c7-7e1f-44c3-af88-3b258280f106"/>
  </ds:schemaRefs>
</ds:datastoreItem>
</file>

<file path=customXml/itemProps3.xml><?xml version="1.0" encoding="utf-8"?>
<ds:datastoreItem xmlns:ds="http://schemas.openxmlformats.org/officeDocument/2006/customXml" ds:itemID="{0DD58F17-66B2-4ABD-ACAC-8AB8B52098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1d6144-fa1a-4092-829f-c84f3e3efa94"/>
    <ds:schemaRef ds:uri="236ee7c7-7e1f-44c3-af88-3b258280f1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13911</TotalTime>
  <Words>598</Words>
  <Application>Microsoft Office PowerPoint</Application>
  <PresentationFormat>Custom</PresentationFormat>
  <Paragraphs>62</Paragraphs>
  <Slides>19</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Courier New</vt:lpstr>
      <vt:lpstr>Open Sans</vt:lpstr>
      <vt:lpstr>2023_LVC</vt:lpstr>
      <vt:lpstr>1_2023_LVC</vt:lpstr>
      <vt:lpstr>PowerPoint Presentation</vt:lpstr>
      <vt:lpstr>PowerPoint Presentation</vt:lpstr>
      <vt:lpstr>PowerPoint Presentation</vt:lpstr>
      <vt:lpstr>PowerPoint Presentation</vt:lpstr>
      <vt:lpstr>PowerPoint Presentation</vt:lpstr>
      <vt:lpstr>A Day in the Life of a MERN Stack Developer</vt:lpstr>
      <vt:lpstr>PowerPoint Presentation</vt:lpstr>
      <vt:lpstr>PowerPoint Presentation</vt:lpstr>
      <vt:lpstr>Create a JavaScript File for Login Functionalities</vt:lpstr>
      <vt:lpstr>Create a JavaScript File for Login Functionalities</vt:lpstr>
      <vt:lpstr>Create a JavaScript File for Login Functionalities</vt:lpstr>
      <vt:lpstr>Create a JavaScript File for Login Functionalities</vt:lpstr>
      <vt:lpstr>Create a JavaScript File for Login Functionalities</vt:lpstr>
      <vt:lpstr>Create a JavaScript File for Login Functionalities</vt:lpstr>
      <vt:lpstr>Create a JavaScript File for Login Functionalities</vt:lpstr>
      <vt:lpstr>Retrieve Username from the Current Session</vt:lpstr>
      <vt:lpstr>Retrieve Username from the Current Session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Ravi Tulsiani</cp:lastModifiedBy>
  <cp:revision>13</cp:revision>
  <dcterms:created xsi:type="dcterms:W3CDTF">2023-05-19T12:36:11Z</dcterms:created>
  <dcterms:modified xsi:type="dcterms:W3CDTF">2023-12-08T05:29:47Z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0x010100E37ED77BF1302443902AB0076FD5905A</vt:lpwstr>
  </property>
</Properties>
</file>